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930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0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9F4E918-4B0F-407E-84DA-00263742591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41547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88BA99-7F77-4677-AE26-6CDAAB0B6B4D}" type="slidenum">
              <a:rPr lang="de-DE"/>
              <a:pPr/>
              <a:t>1</a:t>
            </a:fld>
            <a:endParaRPr lang="de-DE"/>
          </a:p>
        </p:txBody>
      </p:sp>
      <p:sp>
        <p:nvSpPr>
          <p:cNvPr id="8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0552C0-2A73-4BD9-8E7C-3D408ACDD9B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8463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41116-D8F9-4711-ACA4-3C4FD9DFCA5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68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C19C41-B47C-4F61-BAF8-DDC2401F07D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9819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2DFEF-E328-4741-A776-185B752C6E5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1394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C34A02-4FD1-4703-B219-342FEDD1D57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006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95127-550E-4BEA-BE53-761F7B952B8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906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AECC7-325C-4798-95DF-D7453098CD79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06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696D1-24AE-4067-B038-F1F0EC26374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3211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28230-823C-4224-B625-B2324EB0C1B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7438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C7E84A-242E-4F3C-8AC2-0955858A15BE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7888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AFF761-B4DE-4151-9C4A-040F963B151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5969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de-DE"/>
              <a:t>© Dr. rer. pol. Jens Siebel, 2008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715E24B-E20D-4CEA-803B-7072E3302362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/>
              <a:t>Grafische Bestimmung der gewinnmaximalen Angebotsmenge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sz="half" idx="2"/>
          </p:nvPr>
        </p:nvSpPr>
        <p:spPr>
          <a:xfrm>
            <a:off x="4859338" y="1628775"/>
            <a:ext cx="4038600" cy="1223963"/>
          </a:xfrm>
        </p:spPr>
        <p:txBody>
          <a:bodyPr/>
          <a:lstStyle/>
          <a:p>
            <a:pPr marL="533400" indent="-533400" algn="just">
              <a:buFontTx/>
              <a:buAutoNum type="arabicParenR"/>
            </a:pPr>
            <a:r>
              <a:rPr lang="de-DE" sz="1600"/>
              <a:t>Zeichnen der Erlösfunktion und der Kostenfunktion. In dem Bereich, in dem </a:t>
            </a:r>
            <a:r>
              <a:rPr lang="de-DE" sz="1600">
                <a:solidFill>
                  <a:srgbClr val="00FF00"/>
                </a:solidFill>
              </a:rPr>
              <a:t>E(x)</a:t>
            </a:r>
            <a:r>
              <a:rPr lang="de-DE" sz="1600"/>
              <a:t> oberhalb von </a:t>
            </a:r>
            <a:r>
              <a:rPr lang="de-DE" sz="1600">
                <a:solidFill>
                  <a:srgbClr val="FF0000"/>
                </a:solidFill>
              </a:rPr>
              <a:t>K(x)</a:t>
            </a:r>
            <a:r>
              <a:rPr lang="de-DE" sz="1600"/>
              <a:t> verläuft, macht der Unternehmer einen posi-tiven Gewinn.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 flipV="1">
            <a:off x="827088" y="2060575"/>
            <a:ext cx="0" cy="34559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827088" y="5516563"/>
            <a:ext cx="36734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1" name="Line 13"/>
          <p:cNvSpPr>
            <a:spLocks noChangeShapeType="1"/>
          </p:cNvSpPr>
          <p:nvPr/>
        </p:nvSpPr>
        <p:spPr bwMode="auto">
          <a:xfrm flipV="1">
            <a:off x="827088" y="2276475"/>
            <a:ext cx="3673475" cy="3240088"/>
          </a:xfrm>
          <a:prstGeom prst="line">
            <a:avLst/>
          </a:prstGeom>
          <a:noFill/>
          <a:ln w="127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67" name="Arc 19"/>
          <p:cNvSpPr>
            <a:spLocks/>
          </p:cNvSpPr>
          <p:nvPr/>
        </p:nvSpPr>
        <p:spPr bwMode="auto">
          <a:xfrm rot="5400000">
            <a:off x="1150938" y="1736725"/>
            <a:ext cx="2736850" cy="3384550"/>
          </a:xfrm>
          <a:custGeom>
            <a:avLst/>
            <a:gdLst>
              <a:gd name="G0" fmla="+- 0 0 0"/>
              <a:gd name="G1" fmla="+- 21595 0 0"/>
              <a:gd name="G2" fmla="+- 21600 0 0"/>
              <a:gd name="T0" fmla="*/ 444 w 21600"/>
              <a:gd name="T1" fmla="*/ 0 h 22019"/>
              <a:gd name="T2" fmla="*/ 21596 w 21600"/>
              <a:gd name="T3" fmla="*/ 22019 h 22019"/>
              <a:gd name="T4" fmla="*/ 0 w 21600"/>
              <a:gd name="T5" fmla="*/ 21595 h 220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2019" fill="none" extrusionOk="0">
                <a:moveTo>
                  <a:pt x="444" y="-1"/>
                </a:moveTo>
                <a:cubicBezTo>
                  <a:pt x="12197" y="241"/>
                  <a:pt x="21600" y="9838"/>
                  <a:pt x="21600" y="21595"/>
                </a:cubicBezTo>
                <a:cubicBezTo>
                  <a:pt x="21600" y="21736"/>
                  <a:pt x="21598" y="21877"/>
                  <a:pt x="21595" y="22018"/>
                </a:cubicBezTo>
              </a:path>
              <a:path w="21600" h="22019" stroke="0" extrusionOk="0">
                <a:moveTo>
                  <a:pt x="444" y="-1"/>
                </a:moveTo>
                <a:cubicBezTo>
                  <a:pt x="12197" y="241"/>
                  <a:pt x="21600" y="9838"/>
                  <a:pt x="21600" y="21595"/>
                </a:cubicBezTo>
                <a:cubicBezTo>
                  <a:pt x="21600" y="21736"/>
                  <a:pt x="21598" y="21877"/>
                  <a:pt x="21595" y="22018"/>
                </a:cubicBezTo>
                <a:lnTo>
                  <a:pt x="0" y="21595"/>
                </a:lnTo>
                <a:close/>
              </a:path>
            </a:pathLst>
          </a:custGeom>
          <a:noFill/>
          <a:ln w="127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de-DE"/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395288" y="1628775"/>
            <a:ext cx="13684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rgbClr val="00FF00"/>
                </a:solidFill>
              </a:rPr>
              <a:t>E(x),</a:t>
            </a: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K(x)</a:t>
            </a:r>
            <a:endParaRPr lang="de-DE" sz="2400">
              <a:solidFill>
                <a:srgbClr val="FF0000"/>
              </a:solidFill>
            </a:endParaRP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4284663" y="5229225"/>
            <a:ext cx="504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 sz="2400"/>
              <a:t>x</a:t>
            </a:r>
            <a:endParaRPr lang="de-DE" sz="2400"/>
          </a:p>
        </p:txBody>
      </p:sp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4859338" y="2924175"/>
            <a:ext cx="4038600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33400" indent="-533400" algn="just">
              <a:spcBef>
                <a:spcPct val="20000"/>
              </a:spcBef>
              <a:buFontTx/>
              <a:buAutoNum type="arabicParenR" startAt="2"/>
            </a:pPr>
            <a:r>
              <a:rPr lang="de-DE" sz="1600"/>
              <a:t>Der Gewinn ist maximal, wenn  </a:t>
            </a:r>
            <a:r>
              <a:rPr lang="de-DE" sz="1600">
                <a:solidFill>
                  <a:srgbClr val="00FF00"/>
                </a:solidFill>
              </a:rPr>
              <a:t>E(x)</a:t>
            </a:r>
            <a:r>
              <a:rPr lang="de-DE" sz="1600"/>
              <a:t> und </a:t>
            </a:r>
            <a:r>
              <a:rPr lang="de-DE" sz="1600">
                <a:solidFill>
                  <a:srgbClr val="FF0000"/>
                </a:solidFill>
              </a:rPr>
              <a:t>K(x)</a:t>
            </a:r>
            <a:r>
              <a:rPr lang="de-DE" sz="1600"/>
              <a:t> den größten senkrechten Abstand haben.</a:t>
            </a: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4859338" y="3716338"/>
            <a:ext cx="40386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33400" indent="-533400" algn="just">
              <a:spcBef>
                <a:spcPct val="20000"/>
              </a:spcBef>
              <a:buFontTx/>
              <a:buAutoNum type="arabicParenR" startAt="3"/>
            </a:pPr>
            <a:r>
              <a:rPr lang="de-DE" sz="1600"/>
              <a:t>Zur Bestimmung der gewinnmaxi-malen Angebotsmenge x* verschie-ben wir  </a:t>
            </a:r>
            <a:r>
              <a:rPr lang="de-DE" sz="1600">
                <a:solidFill>
                  <a:srgbClr val="00FF00"/>
                </a:solidFill>
              </a:rPr>
              <a:t>E(x)</a:t>
            </a:r>
            <a:r>
              <a:rPr lang="de-DE" sz="1600"/>
              <a:t> so lange </a:t>
            </a:r>
            <a:r>
              <a:rPr lang="de-DE" sz="1600" u="sng"/>
              <a:t>parallel</a:t>
            </a:r>
            <a:r>
              <a:rPr lang="de-DE" sz="1600"/>
              <a:t> nach unten, bis die verschobene Gerade letztmalig  </a:t>
            </a:r>
            <a:r>
              <a:rPr lang="de-DE" sz="1600">
                <a:solidFill>
                  <a:srgbClr val="FF0000"/>
                </a:solidFill>
              </a:rPr>
              <a:t>K(x)</a:t>
            </a:r>
            <a:r>
              <a:rPr lang="de-DE" sz="1600"/>
              <a:t> tangiert.</a:t>
            </a:r>
          </a:p>
        </p:txBody>
      </p:sp>
      <p:sp>
        <p:nvSpPr>
          <p:cNvPr id="2084" name="Line 36"/>
          <p:cNvSpPr>
            <a:spLocks noChangeShapeType="1"/>
          </p:cNvSpPr>
          <p:nvPr/>
        </p:nvSpPr>
        <p:spPr bwMode="auto">
          <a:xfrm>
            <a:off x="3419475" y="3860800"/>
            <a:ext cx="0" cy="1655763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3276600" y="5516563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x</a:t>
            </a:r>
            <a:r>
              <a:rPr lang="de-DE" sz="2400" baseline="30000"/>
              <a:t>*</a:t>
            </a:r>
            <a:endParaRPr lang="de-DE" sz="2400"/>
          </a:p>
        </p:txBody>
      </p:sp>
      <p:sp>
        <p:nvSpPr>
          <p:cNvPr id="2087" name="Text Box 39"/>
          <p:cNvSpPr txBox="1">
            <a:spLocks noChangeArrowheads="1"/>
          </p:cNvSpPr>
          <p:nvPr/>
        </p:nvSpPr>
        <p:spPr bwMode="auto">
          <a:xfrm>
            <a:off x="323850" y="4508500"/>
            <a:ext cx="574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>
                <a:solidFill>
                  <a:srgbClr val="FF0000"/>
                </a:solidFill>
              </a:rPr>
              <a:t>K</a:t>
            </a:r>
            <a:r>
              <a:rPr lang="de-DE" baseline="-25000">
                <a:solidFill>
                  <a:srgbClr val="FF0000"/>
                </a:solidFill>
              </a:rPr>
              <a:t>f</a:t>
            </a:r>
            <a:endParaRPr lang="de-DE">
              <a:solidFill>
                <a:srgbClr val="FF0000"/>
              </a:solidFill>
            </a:endParaRPr>
          </a:p>
        </p:txBody>
      </p:sp>
      <p:sp>
        <p:nvSpPr>
          <p:cNvPr id="2088" name="Text Box 40"/>
          <p:cNvSpPr txBox="1">
            <a:spLocks noChangeArrowheads="1"/>
          </p:cNvSpPr>
          <p:nvPr/>
        </p:nvSpPr>
        <p:spPr bwMode="auto">
          <a:xfrm>
            <a:off x="468313" y="5445125"/>
            <a:ext cx="43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400"/>
              <a:t>0</a:t>
            </a:r>
          </a:p>
        </p:txBody>
      </p:sp>
      <p:sp>
        <p:nvSpPr>
          <p:cNvPr id="2091" name="Line 43"/>
          <p:cNvSpPr>
            <a:spLocks noChangeShapeType="1"/>
          </p:cNvSpPr>
          <p:nvPr/>
        </p:nvSpPr>
        <p:spPr bwMode="auto">
          <a:xfrm flipV="1">
            <a:off x="2124075" y="2708275"/>
            <a:ext cx="2592388" cy="2305050"/>
          </a:xfrm>
          <a:prstGeom prst="line">
            <a:avLst/>
          </a:prstGeom>
          <a:noFill/>
          <a:ln w="12700">
            <a:solidFill>
              <a:srgbClr val="00FF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3851275" y="1700213"/>
            <a:ext cx="6477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K(x)</a:t>
            </a:r>
            <a:endParaRPr lang="de-DE" sz="2400">
              <a:solidFill>
                <a:srgbClr val="FF0000"/>
              </a:solidFill>
            </a:endParaRPr>
          </a:p>
        </p:txBody>
      </p:sp>
      <p:sp>
        <p:nvSpPr>
          <p:cNvPr id="2093" name="Text Box 45"/>
          <p:cNvSpPr txBox="1">
            <a:spLocks noChangeArrowheads="1"/>
          </p:cNvSpPr>
          <p:nvPr/>
        </p:nvSpPr>
        <p:spPr bwMode="auto">
          <a:xfrm>
            <a:off x="4284663" y="2060575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</a:t>
            </a:r>
            <a:r>
              <a:rPr lang="en-US">
                <a:solidFill>
                  <a:srgbClr val="00FF00"/>
                </a:solidFill>
              </a:rPr>
              <a:t>E(x)</a:t>
            </a:r>
            <a:endParaRPr lang="de-DE" sz="24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 build="p"/>
      <p:bldP spid="2061" grpId="0" animBg="1"/>
      <p:bldP spid="2067" grpId="0" animBg="1"/>
      <p:bldP spid="2076" grpId="0"/>
      <p:bldP spid="2077" grpId="0"/>
      <p:bldP spid="2084" grpId="0" animBg="1"/>
      <p:bldP spid="2086" grpId="0"/>
      <p:bldP spid="2087" grpId="0"/>
      <p:bldP spid="2091" grpId="0" animBg="1"/>
      <p:bldP spid="2092" grpId="0"/>
      <p:bldP spid="2093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Bildschirmpräsentation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Grafische Bestimmung der gewinnmaximalen Angebotsmenge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Grafische Bestimmung des nutzenmaximalen Konsumplans</dc:title>
  <dc:creator>Dr. rer. pol. Jens Siebel</dc:creator>
  <cp:lastModifiedBy>Dr. Jens Siebel</cp:lastModifiedBy>
  <cp:revision>29</cp:revision>
  <dcterms:created xsi:type="dcterms:W3CDTF">2007-05-14T10:56:26Z</dcterms:created>
  <dcterms:modified xsi:type="dcterms:W3CDTF">2012-03-12T10:28:03Z</dcterms:modified>
</cp:coreProperties>
</file>